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59" r:id="rId4"/>
    <p:sldId id="26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5E260C-4AD3-456B-9092-3091E9F3479A}">
          <p14:sldIdLst>
            <p14:sldId id="256"/>
            <p14:sldId id="265"/>
            <p14:sldId id="259"/>
            <p14:sldId id="26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838"/>
    <a:srgbClr val="279B48"/>
    <a:srgbClr val="D08E25"/>
    <a:srgbClr val="E21585"/>
    <a:srgbClr val="F36D25"/>
    <a:srgbClr val="193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1"/>
    <p:restoredTop sz="87427" autoAdjust="0"/>
  </p:normalViewPr>
  <p:slideViewPr>
    <p:cSldViewPr snapToGrid="0" snapToObjects="1">
      <p:cViewPr>
        <p:scale>
          <a:sx n="79" d="100"/>
          <a:sy n="79" d="100"/>
        </p:scale>
        <p:origin x="531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de-D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Project </a:t>
            </a:r>
            <a:r>
              <a:rPr lang="de-DE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Idea</a:t>
            </a:r>
            <a:r>
              <a:rPr lang="de-D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br>
              <a:rPr lang="de-D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DE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de-D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de-D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(social, </a:t>
            </a:r>
            <a:r>
              <a:rPr lang="de-DE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economic</a:t>
            </a:r>
            <a:r>
              <a:rPr lang="de-DE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environmental,</a:t>
            </a:r>
            <a:r>
              <a:rPr lang="mr-IN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challenge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want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 </a:t>
            </a:r>
            <a:br>
              <a:rPr lang="de-CH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/ </a:t>
            </a:r>
            <a:r>
              <a:rPr lang="de-CH" sz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solution</a:t>
            </a:r>
            <a:r>
              <a:rPr lang="de-CH" sz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r>
              <a:rPr lang="de-CH" sz="1200" dirty="0">
                <a:solidFill>
                  <a:schemeClr val="tx1"/>
                </a:solidFill>
                <a:latin typeface="Arial" charset="0"/>
                <a:cs typeface="Arial" charset="0"/>
              </a:rPr>
              <a:t>------------------------------------------------------------------</a:t>
            </a:r>
          </a:p>
          <a:p>
            <a:r>
              <a:rPr lang="en-US" sz="2400" dirty="0"/>
              <a:t>Accurate &amp; clean clinical trial data is needed to bring therapeutics to the patients who need them</a:t>
            </a:r>
          </a:p>
          <a:p>
            <a:r>
              <a:rPr lang="en-US" sz="2400" dirty="0"/>
              <a:t>However there are huge challenges, </a:t>
            </a:r>
            <a:r>
              <a:rPr lang="en-US" sz="2400" i="1" dirty="0"/>
              <a:t>e.g.</a:t>
            </a:r>
          </a:p>
          <a:p>
            <a:pPr lvl="1"/>
            <a:r>
              <a:rPr lang="en-US" sz="2000" dirty="0"/>
              <a:t>The clinical sample management is largely manual </a:t>
            </a:r>
          </a:p>
          <a:p>
            <a:pPr lvl="1"/>
            <a:r>
              <a:rPr lang="en-US" sz="2000" dirty="0"/>
              <a:t>logistics challenges in sample tracking</a:t>
            </a:r>
          </a:p>
          <a:p>
            <a:pPr lvl="1"/>
            <a:r>
              <a:rPr lang="en-US" sz="2000" dirty="0"/>
              <a:t>Real-time access is not possible</a:t>
            </a:r>
          </a:p>
          <a:p>
            <a:pPr lvl="1"/>
            <a:r>
              <a:rPr lang="en-US" sz="2000" dirty="0"/>
              <a:t>Chain of custody is unclear</a:t>
            </a:r>
          </a:p>
          <a:p>
            <a:r>
              <a:rPr lang="en-US" sz="2400" dirty="0"/>
              <a:t>We propose a blockchain-based solution to address these challenges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3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400" dirty="0">
                <a:latin typeface="Arial" charset="0"/>
                <a:ea typeface="Arial" charset="0"/>
                <a:cs typeface="Arial" charset="0"/>
              </a:rPr>
              <a:t>Disruption Potential:</a:t>
            </a:r>
          </a:p>
          <a:p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outcome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society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?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changes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as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compared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status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quo? </a:t>
            </a:r>
            <a:endParaRPr lang="de-DE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/>
              <a:t>------------------------------------------------------------------------------------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the proposed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development, many sustainable goals set by the UN have been fulfilled or addressed.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naturally the core service is revolved around improving health and well-being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yet, this development is considered as the first step to build a digital infrastructure for the future of the blockchain for medical application.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prospect of process simplification, it can encourage innovation, and economic growth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8 and 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economical growth can be via cost effective process, which consequently increases the investment for further innovation projects to improve health and well-being and reduce inequality globally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10).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development can lead to strengthen sustainable consumption of medical sample and production patterns in order to develop the drug/treatment in a focused effective approach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12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2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400" dirty="0" err="1">
                <a:latin typeface="Arial" charset="0"/>
                <a:ea typeface="Arial" charset="0"/>
                <a:cs typeface="Arial" charset="0"/>
              </a:rPr>
              <a:t>Difficulties</a:t>
            </a:r>
            <a:r>
              <a:rPr lang="de-CH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400" dirty="0" err="1"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de-CH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400" dirty="0" err="1">
                <a:latin typeface="Arial" charset="0"/>
                <a:ea typeface="Arial" charset="0"/>
                <a:cs typeface="Arial" charset="0"/>
              </a:rPr>
              <a:t>Experienced</a:t>
            </a:r>
            <a:r>
              <a:rPr lang="de-CH" sz="1400" dirty="0">
                <a:latin typeface="Arial" charset="0"/>
                <a:ea typeface="Arial" charset="0"/>
                <a:cs typeface="Arial" charset="0"/>
              </a:rPr>
              <a:t> / Open </a:t>
            </a:r>
            <a:r>
              <a:rPr lang="de-CH" sz="1400" dirty="0" err="1">
                <a:latin typeface="Arial" charset="0"/>
                <a:ea typeface="Arial" charset="0"/>
                <a:cs typeface="Arial" charset="0"/>
              </a:rPr>
              <a:t>Challenges</a:t>
            </a:r>
            <a:endParaRPr lang="de-CH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could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identify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potential negative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outcomes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questions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remain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CH" sz="1200" dirty="0" err="1">
                <a:latin typeface="Arial" charset="0"/>
                <a:ea typeface="Arial" charset="0"/>
                <a:cs typeface="Arial" charset="0"/>
              </a:rPr>
              <a:t>solved</a:t>
            </a:r>
            <a:r>
              <a:rPr lang="de-CH" sz="1200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r>
              <a:rPr lang="de-CH" sz="1200" dirty="0">
                <a:latin typeface="Arial" charset="0"/>
                <a:ea typeface="Arial" charset="0"/>
                <a:cs typeface="Arial" charset="0"/>
              </a:rPr>
              <a:t>---------------------------------------------------------------</a:t>
            </a:r>
            <a:endParaRPr lang="de-DE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 is at its early stage of growth, there are many challenges that needs to address, yet, many to be identified first. This includes;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flexibility to accommodate diversity of designs,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legacy data,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 between open and confidential information.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although security is a core feature of blockchain however, this is not entirely true, as there is interface blockchain and its’ users, where user personal key can be stolen and misused.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there are other barriers including; integration between legacy system and the blockchain, it requires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skilled personal  that are limited in supply,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regulation (consequently increases uncertainty) and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legal enforcement w.r.t smart contractors, 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initial investment cost, negative perception and finally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of multiple eco-system that might prevent from wide spread adoption. 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6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available</a:t>
            </a:r>
            <a:r>
              <a:rPr lang="de-DE" sz="1200" dirty="0"/>
              <a:t>, </a:t>
            </a:r>
            <a:r>
              <a:rPr lang="de-DE" sz="1200" dirty="0" err="1"/>
              <a:t>short</a:t>
            </a:r>
            <a:r>
              <a:rPr lang="de-DE" sz="1200" dirty="0"/>
              <a:t> </a:t>
            </a:r>
            <a:r>
              <a:rPr lang="de-DE" sz="1200" dirty="0" err="1"/>
              <a:t>software</a:t>
            </a:r>
            <a:r>
              <a:rPr lang="de-DE" sz="1200" dirty="0"/>
              <a:t> </a:t>
            </a:r>
            <a:r>
              <a:rPr lang="de-DE" sz="1200" dirty="0" err="1"/>
              <a:t>demo</a:t>
            </a:r>
            <a:endParaRPr lang="de-D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9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‹N›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F397D6E-1F40-3D4B-9588-E83A6D9AE29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81000" y="5769218"/>
            <a:ext cx="914400" cy="9144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F6BAEB-2BFF-D848-BD94-D30294838D1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48100" y="6009765"/>
            <a:ext cx="7505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4556" y="874642"/>
            <a:ext cx="8600661" cy="5711687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BETH Hackathon: </a:t>
            </a:r>
            <a:r>
              <a:rPr lang="en-US" sz="4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Bloodchain</a:t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b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Daniel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Trutmann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Felix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Crazzolara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Holmfridur Thorsteinsdottir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Irina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Lafois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Matteo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Guscetti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Roland Schwan</a:t>
            </a:r>
            <a:b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Yousef 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Gharaibeh</a:t>
            </a:r>
            <a:br>
              <a:rPr lang="en-US" sz="4800" dirty="0">
                <a:latin typeface="Arial" charset="0"/>
                <a:ea typeface="Arial" charset="0"/>
                <a:cs typeface="Arial" charset="0"/>
              </a:rPr>
            </a:b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https://encrypted-tbn0.gstatic.com/images?q=tbn:ANd9GcTTBOc92SdBaTwAqzLSpsr7GmI_aeZ_7kggm9M9uu9f2wWXaP6GUA">
            <a:extLst>
              <a:ext uri="{FF2B5EF4-FFF2-40B4-BE49-F238E27FC236}">
                <a16:creationId xmlns:a16="http://schemas.microsoft.com/office/drawing/2014/main" id="{69BA2000-6778-41A2-B4EA-CB5169BBE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742" y="4100476"/>
            <a:ext cx="1287636" cy="12876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1426B-4402-4051-A8AA-722612E5AF21}"/>
              </a:ext>
            </a:extLst>
          </p:cNvPr>
          <p:cNvSpPr txBox="1"/>
          <p:nvPr/>
        </p:nvSpPr>
        <p:spPr>
          <a:xfrm>
            <a:off x="9195606" y="5388112"/>
            <a:ext cx="219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Open Challenge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75E7946-07B5-4775-805F-A13EDCC9F0A2}"/>
              </a:ext>
            </a:extLst>
          </p:cNvPr>
          <p:cNvSpPr/>
          <p:nvPr/>
        </p:nvSpPr>
        <p:spPr>
          <a:xfrm>
            <a:off x="10099600" y="4347253"/>
            <a:ext cx="389031" cy="391702"/>
          </a:xfrm>
          <a:prstGeom prst="star5">
            <a:avLst>
              <a:gd name="adj" fmla="val 26906"/>
              <a:gd name="hf" fmla="val 105146"/>
              <a:gd name="vf" fmla="val 110557"/>
            </a:avLst>
          </a:prstGeom>
          <a:solidFill>
            <a:schemeClr val="accent4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CB20D81-47E8-43C4-978B-81ADBA4C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Challenges &amp; Opportunities in Clinical Sample Management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D73F4F-D530-42E3-91A0-967B876C2F5F}"/>
              </a:ext>
            </a:extLst>
          </p:cNvPr>
          <p:cNvSpPr/>
          <p:nvPr/>
        </p:nvSpPr>
        <p:spPr>
          <a:xfrm>
            <a:off x="1739248" y="1946676"/>
            <a:ext cx="7955280" cy="137160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53165-F7A8-4C14-82C1-793C1334FDD8}"/>
              </a:ext>
            </a:extLst>
          </p:cNvPr>
          <p:cNvSpPr txBox="1"/>
          <p:nvPr/>
        </p:nvSpPr>
        <p:spPr>
          <a:xfrm>
            <a:off x="1789510" y="1926581"/>
            <a:ext cx="1469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Information Flow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F1685E-A1C0-4B13-B45B-A5C09CA577A2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881212" y="2675048"/>
            <a:ext cx="3044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10DACF-8A97-4C88-BB7F-85B27FED0CBB}"/>
              </a:ext>
            </a:extLst>
          </p:cNvPr>
          <p:cNvSpPr/>
          <p:nvPr/>
        </p:nvSpPr>
        <p:spPr>
          <a:xfrm>
            <a:off x="1875372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18F00C-78D6-4697-B01A-4D47ED7EA3F4}"/>
              </a:ext>
            </a:extLst>
          </p:cNvPr>
          <p:cNvSpPr/>
          <p:nvPr/>
        </p:nvSpPr>
        <p:spPr>
          <a:xfrm>
            <a:off x="3185686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51D2A9-F4D8-4C5B-8AE0-BFF643905D05}"/>
              </a:ext>
            </a:extLst>
          </p:cNvPr>
          <p:cNvSpPr/>
          <p:nvPr/>
        </p:nvSpPr>
        <p:spPr>
          <a:xfrm>
            <a:off x="4499048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89CABE-6065-4090-8882-ED03C655DD35}"/>
              </a:ext>
            </a:extLst>
          </p:cNvPr>
          <p:cNvSpPr/>
          <p:nvPr/>
        </p:nvSpPr>
        <p:spPr>
          <a:xfrm>
            <a:off x="5808254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CE6C31F-9F3D-4163-8F98-F8F1DAB26908}"/>
              </a:ext>
            </a:extLst>
          </p:cNvPr>
          <p:cNvSpPr/>
          <p:nvPr/>
        </p:nvSpPr>
        <p:spPr>
          <a:xfrm>
            <a:off x="7095657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2227492-515D-48E7-8CF0-EA5CC5EA2F91}"/>
              </a:ext>
            </a:extLst>
          </p:cNvPr>
          <p:cNvSpPr/>
          <p:nvPr/>
        </p:nvSpPr>
        <p:spPr>
          <a:xfrm>
            <a:off x="8413313" y="2454554"/>
            <a:ext cx="1005840" cy="440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48FD09-EE52-4CED-8078-64751C2BC4F7}"/>
              </a:ext>
            </a:extLst>
          </p:cNvPr>
          <p:cNvSpPr txBox="1"/>
          <p:nvPr/>
        </p:nvSpPr>
        <p:spPr>
          <a:xfrm>
            <a:off x="1875374" y="2394760"/>
            <a:ext cx="1005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Central Lab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51FA0-3CF3-4021-BC1E-E82CF9FBF948}"/>
              </a:ext>
            </a:extLst>
          </p:cNvPr>
          <p:cNvSpPr txBox="1"/>
          <p:nvPr/>
        </p:nvSpPr>
        <p:spPr>
          <a:xfrm>
            <a:off x="1877451" y="2541990"/>
            <a:ext cx="100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Provides sample kits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CE4A4F-210A-4339-8321-F9EF2773835D}"/>
              </a:ext>
            </a:extLst>
          </p:cNvPr>
          <p:cNvSpPr txBox="1"/>
          <p:nvPr/>
        </p:nvSpPr>
        <p:spPr>
          <a:xfrm>
            <a:off x="3185687" y="2394760"/>
            <a:ext cx="1005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Clinical Site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0D1DB1-3AF9-4AF2-A2E5-330395EFE06F}"/>
              </a:ext>
            </a:extLst>
          </p:cNvPr>
          <p:cNvSpPr txBox="1"/>
          <p:nvPr/>
        </p:nvSpPr>
        <p:spPr>
          <a:xfrm>
            <a:off x="3177238" y="2541990"/>
            <a:ext cx="102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Draws samples from patients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32C961-3394-4C85-9DFF-3FD30507D12E}"/>
              </a:ext>
            </a:extLst>
          </p:cNvPr>
          <p:cNvSpPr txBox="1"/>
          <p:nvPr/>
        </p:nvSpPr>
        <p:spPr>
          <a:xfrm>
            <a:off x="4499049" y="2394760"/>
            <a:ext cx="100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Central Lab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EBB8E7-63EF-4F60-8588-4E60D7225552}"/>
              </a:ext>
            </a:extLst>
          </p:cNvPr>
          <p:cNvSpPr txBox="1"/>
          <p:nvPr/>
        </p:nvSpPr>
        <p:spPr>
          <a:xfrm>
            <a:off x="4501127" y="2541990"/>
            <a:ext cx="100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Collects filled sample kits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1B847C-8578-4E01-81F9-752A1B011561}"/>
              </a:ext>
            </a:extLst>
          </p:cNvPr>
          <p:cNvSpPr txBox="1"/>
          <p:nvPr/>
        </p:nvSpPr>
        <p:spPr>
          <a:xfrm>
            <a:off x="5808255" y="2394760"/>
            <a:ext cx="1005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Analysis Lab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26E83-807A-4157-B2E2-9BAEF5D220D0}"/>
              </a:ext>
            </a:extLst>
          </p:cNvPr>
          <p:cNvSpPr txBox="1"/>
          <p:nvPr/>
        </p:nvSpPr>
        <p:spPr>
          <a:xfrm>
            <a:off x="5799806" y="2541990"/>
            <a:ext cx="102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Provides sample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E2C20E-E848-4DFB-8EEC-66AFBC9A79E9}"/>
              </a:ext>
            </a:extLst>
          </p:cNvPr>
          <p:cNvSpPr txBox="1"/>
          <p:nvPr/>
        </p:nvSpPr>
        <p:spPr>
          <a:xfrm>
            <a:off x="7095658" y="2394760"/>
            <a:ext cx="100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Analysis Lab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19E1A0-EE8A-4AB9-A5DB-469599BCB9AF}"/>
              </a:ext>
            </a:extLst>
          </p:cNvPr>
          <p:cNvSpPr txBox="1"/>
          <p:nvPr/>
        </p:nvSpPr>
        <p:spPr>
          <a:xfrm>
            <a:off x="7093578" y="2541990"/>
            <a:ext cx="100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Provides sample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DF5274-AC90-4EC1-B6BD-4EC91C27F48C}"/>
              </a:ext>
            </a:extLst>
          </p:cNvPr>
          <p:cNvSpPr txBox="1"/>
          <p:nvPr/>
        </p:nvSpPr>
        <p:spPr>
          <a:xfrm>
            <a:off x="8413314" y="2394760"/>
            <a:ext cx="1005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Result Lab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7FA583-96B4-4A9A-B3BB-8740A9B93B2B}"/>
              </a:ext>
            </a:extLst>
          </p:cNvPr>
          <p:cNvSpPr txBox="1"/>
          <p:nvPr/>
        </p:nvSpPr>
        <p:spPr>
          <a:xfrm>
            <a:off x="8411236" y="2541990"/>
            <a:ext cx="1009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Provides results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89D5A7-E96F-406D-9EB1-C625A2805499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4191526" y="2675048"/>
            <a:ext cx="3075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D01FC4-BA5C-4F10-81F2-F8AB4482D5BB}"/>
              </a:ext>
            </a:extLst>
          </p:cNvPr>
          <p:cNvCxnSpPr>
            <a:cxnSpLocks/>
            <a:stCxn id="46" idx="3"/>
            <a:endCxn id="42" idx="1"/>
          </p:cNvCxnSpPr>
          <p:nvPr/>
        </p:nvCxnSpPr>
        <p:spPr>
          <a:xfrm>
            <a:off x="5504888" y="2675048"/>
            <a:ext cx="303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B51ECF-1910-4145-97E1-1A427F54CF30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6814094" y="2675048"/>
            <a:ext cx="2815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AF7D83-663C-443C-B467-B3A8F5AD95F0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8101497" y="2675048"/>
            <a:ext cx="3118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0" descr="Related image">
            <a:extLst>
              <a:ext uri="{FF2B5EF4-FFF2-40B4-BE49-F238E27FC236}">
                <a16:creationId xmlns:a16="http://schemas.microsoft.com/office/drawing/2014/main" id="{725F8476-1BB3-41A5-AC1E-17A20F43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51" y="1577383"/>
            <a:ext cx="36542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21A71A8-CA78-4FDC-AC24-B53FC9A917D5}"/>
              </a:ext>
            </a:extLst>
          </p:cNvPr>
          <p:cNvGrpSpPr/>
          <p:nvPr/>
        </p:nvGrpSpPr>
        <p:grpSpPr>
          <a:xfrm>
            <a:off x="2384644" y="2935752"/>
            <a:ext cx="6537942" cy="12701"/>
            <a:chOff x="2384644" y="2935752"/>
            <a:chExt cx="6537942" cy="12701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67B666FE-1195-4F6F-AB78-ADAB097C73D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33452" y="2286946"/>
              <a:ext cx="12700" cy="1310313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or: Curved 163">
              <a:extLst>
                <a:ext uri="{FF2B5EF4-FFF2-40B4-BE49-F238E27FC236}">
                  <a16:creationId xmlns:a16="http://schemas.microsoft.com/office/drawing/2014/main" id="{36387F27-12F0-4F8B-8077-BA4E42C822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45289" y="2285420"/>
              <a:ext cx="12700" cy="1313363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Curved 164">
              <a:extLst>
                <a:ext uri="{FF2B5EF4-FFF2-40B4-BE49-F238E27FC236}">
                  <a16:creationId xmlns:a16="http://schemas.microsoft.com/office/drawing/2014/main" id="{CD762C9F-5294-4B22-ABBA-C107CA6CAE2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99892" y="1630818"/>
              <a:ext cx="12700" cy="2622568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Curved 165">
              <a:extLst>
                <a:ext uri="{FF2B5EF4-FFF2-40B4-BE49-F238E27FC236}">
                  <a16:creationId xmlns:a16="http://schemas.microsoft.com/office/drawing/2014/main" id="{52A730A1-21EB-4C36-8244-07A7B1CEE0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45290" y="2285421"/>
              <a:ext cx="12700" cy="1313363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Curved 166">
              <a:extLst>
                <a:ext uri="{FF2B5EF4-FFF2-40B4-BE49-F238E27FC236}">
                  <a16:creationId xmlns:a16="http://schemas.microsoft.com/office/drawing/2014/main" id="{97A44336-AF39-4540-9F54-9626F18F2A2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56573" y="2287499"/>
              <a:ext cx="12700" cy="1309205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Curved 167">
              <a:extLst>
                <a:ext uri="{FF2B5EF4-FFF2-40B4-BE49-F238E27FC236}">
                  <a16:creationId xmlns:a16="http://schemas.microsoft.com/office/drawing/2014/main" id="{B27A103C-0623-495F-944A-CDF86EE648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954877" y="2298400"/>
              <a:ext cx="12700" cy="1287403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:a16="http://schemas.microsoft.com/office/drawing/2014/main" id="{13AE3BA6-DD7E-47B6-A55F-3775914B95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57407" y="2283273"/>
              <a:ext cx="12700" cy="1317657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:a16="http://schemas.microsoft.com/office/drawing/2014/main" id="{8DFF4EE1-F41C-422C-95FD-C6DB382BA4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00275" y="1643798"/>
              <a:ext cx="12700" cy="2596608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:a16="http://schemas.microsoft.com/office/drawing/2014/main" id="{94CF783F-D342-47AB-AFED-EE9855CED7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44735" y="975661"/>
              <a:ext cx="12700" cy="3932881"/>
            </a:xfrm>
            <a:prstGeom prst="curvedConnector3">
              <a:avLst>
                <a:gd name="adj1" fmla="val 267501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:a16="http://schemas.microsoft.com/office/drawing/2014/main" id="{B636667C-489F-4008-B265-C823EA1C39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56574" y="2287500"/>
              <a:ext cx="12700" cy="1309205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or: Curved 180">
              <a:extLst>
                <a:ext uri="{FF2B5EF4-FFF2-40B4-BE49-F238E27FC236}">
                  <a16:creationId xmlns:a16="http://schemas.microsoft.com/office/drawing/2014/main" id="{D471EC05-F07C-4103-9462-C34FDC9904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54878" y="2298401"/>
              <a:ext cx="12700" cy="1287403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or: Curved 183">
              <a:extLst>
                <a:ext uri="{FF2B5EF4-FFF2-40B4-BE49-F238E27FC236}">
                  <a16:creationId xmlns:a16="http://schemas.microsoft.com/office/drawing/2014/main" id="{F3FAAA5B-737D-40FA-92DE-D8D0151E42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57408" y="2283274"/>
              <a:ext cx="12700" cy="1317657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7BBECA1-E88A-42FE-BB98-FE27F1DF62F6}"/>
              </a:ext>
            </a:extLst>
          </p:cNvPr>
          <p:cNvGrpSpPr/>
          <p:nvPr/>
        </p:nvGrpSpPr>
        <p:grpSpPr>
          <a:xfrm>
            <a:off x="2898384" y="2203403"/>
            <a:ext cx="5512851" cy="274320"/>
            <a:chOff x="2898384" y="2203403"/>
            <a:chExt cx="5512851" cy="274320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CBA98D85-8F4D-4CD6-8184-0B53E91E3470}"/>
                </a:ext>
              </a:extLst>
            </p:cNvPr>
            <p:cNvCxnSpPr>
              <a:cxnSpLocks/>
            </p:cNvCxnSpPr>
            <p:nvPr/>
          </p:nvCxnSpPr>
          <p:spPr>
            <a:xfrm>
              <a:off x="3124652" y="2347029"/>
              <a:ext cx="1123878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4C09D78-8C63-4CCD-9EF6-FDFE37D886E7}"/>
                </a:ext>
              </a:extLst>
            </p:cNvPr>
            <p:cNvCxnSpPr>
              <a:cxnSpLocks/>
            </p:cNvCxnSpPr>
            <p:nvPr/>
          </p:nvCxnSpPr>
          <p:spPr>
            <a:xfrm>
              <a:off x="4431410" y="2347029"/>
              <a:ext cx="111943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C67F7658-CCAA-4F85-9CE0-40D5C8CA2CB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720" y="2347029"/>
              <a:ext cx="1123158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7820BB4-F4A2-4CFE-BE35-B5E0CE75C5F1}"/>
                </a:ext>
              </a:extLst>
            </p:cNvPr>
            <p:cNvCxnSpPr>
              <a:cxnSpLocks/>
            </p:cNvCxnSpPr>
            <p:nvPr/>
          </p:nvCxnSpPr>
          <p:spPr>
            <a:xfrm>
              <a:off x="7039758" y="2347029"/>
              <a:ext cx="1133190" cy="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1" name="Graphic 330" descr="Document">
              <a:extLst>
                <a:ext uri="{FF2B5EF4-FFF2-40B4-BE49-F238E27FC236}">
                  <a16:creationId xmlns:a16="http://schemas.microsoft.com/office/drawing/2014/main" id="{565D467A-7BCC-4D78-ABE9-814C4F49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8384" y="2203403"/>
              <a:ext cx="274320" cy="274320"/>
            </a:xfrm>
            <a:prstGeom prst="rect">
              <a:avLst/>
            </a:prstGeom>
          </p:spPr>
        </p:pic>
        <p:pic>
          <p:nvPicPr>
            <p:cNvPr id="332" name="Graphic 331" descr="Document">
              <a:extLst>
                <a:ext uri="{FF2B5EF4-FFF2-40B4-BE49-F238E27FC236}">
                  <a16:creationId xmlns:a16="http://schemas.microsoft.com/office/drawing/2014/main" id="{4178FE0E-1E3A-4B9D-9A86-B148420F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3602" y="2203403"/>
              <a:ext cx="274320" cy="274320"/>
            </a:xfrm>
            <a:prstGeom prst="rect">
              <a:avLst/>
            </a:prstGeom>
          </p:spPr>
        </p:pic>
        <p:pic>
          <p:nvPicPr>
            <p:cNvPr id="333" name="Graphic 332" descr="Document">
              <a:extLst>
                <a:ext uri="{FF2B5EF4-FFF2-40B4-BE49-F238E27FC236}">
                  <a16:creationId xmlns:a16="http://schemas.microsoft.com/office/drawing/2014/main" id="{F160BE53-198B-46D7-84A3-D47C0FEC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94231" y="2203403"/>
              <a:ext cx="274320" cy="274320"/>
            </a:xfrm>
            <a:prstGeom prst="rect">
              <a:avLst/>
            </a:prstGeom>
          </p:spPr>
        </p:pic>
        <p:pic>
          <p:nvPicPr>
            <p:cNvPr id="334" name="Graphic 333" descr="Document">
              <a:extLst>
                <a:ext uri="{FF2B5EF4-FFF2-40B4-BE49-F238E27FC236}">
                  <a16:creationId xmlns:a16="http://schemas.microsoft.com/office/drawing/2014/main" id="{0EE80D7B-B569-441E-8BCE-EFCC50B5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7248" y="2203403"/>
              <a:ext cx="274320" cy="274320"/>
            </a:xfrm>
            <a:prstGeom prst="rect">
              <a:avLst/>
            </a:prstGeom>
          </p:spPr>
        </p:pic>
        <p:pic>
          <p:nvPicPr>
            <p:cNvPr id="335" name="Graphic 334" descr="Document">
              <a:extLst>
                <a:ext uri="{FF2B5EF4-FFF2-40B4-BE49-F238E27FC236}">
                  <a16:creationId xmlns:a16="http://schemas.microsoft.com/office/drawing/2014/main" id="{1F81D4C0-0DC7-4F66-9434-3B3AE50A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6915" y="2203403"/>
              <a:ext cx="274320" cy="274320"/>
            </a:xfrm>
            <a:prstGeom prst="rect">
              <a:avLst/>
            </a:prstGeom>
          </p:spPr>
        </p:pic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5D22FDCE-8C06-4AD8-AD59-DB6027EAED92}"/>
              </a:ext>
            </a:extLst>
          </p:cNvPr>
          <p:cNvGrpSpPr/>
          <p:nvPr/>
        </p:nvGrpSpPr>
        <p:grpSpPr>
          <a:xfrm>
            <a:off x="2901586" y="1579934"/>
            <a:ext cx="7172349" cy="1188659"/>
            <a:chOff x="2901586" y="1579934"/>
            <a:chExt cx="7172349" cy="1188659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F779419E-0650-404B-9843-A295DE3CD8AF}"/>
                </a:ext>
              </a:extLst>
            </p:cNvPr>
            <p:cNvGrpSpPr/>
            <p:nvPr/>
          </p:nvGrpSpPr>
          <p:grpSpPr>
            <a:xfrm>
              <a:off x="9342415" y="1579934"/>
              <a:ext cx="731520" cy="731520"/>
              <a:chOff x="9268455" y="1667344"/>
              <a:chExt cx="914400" cy="914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38" name="Graphic 337" descr="Magnifying glass">
                <a:extLst>
                  <a:ext uri="{FF2B5EF4-FFF2-40B4-BE49-F238E27FC236}">
                    <a16:creationId xmlns:a16="http://schemas.microsoft.com/office/drawing/2014/main" id="{0B448104-D2E6-4558-A5CE-CAC2B2768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8455" y="16673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ACC3DD87-1135-44D0-8EF9-B31F6B13A14A}"/>
                  </a:ext>
                </a:extLst>
              </p:cNvPr>
              <p:cNvSpPr/>
              <p:nvPr/>
            </p:nvSpPr>
            <p:spPr>
              <a:xfrm>
                <a:off x="9405505" y="180748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3" name="Graphic 342" descr="No sign">
              <a:extLst>
                <a:ext uri="{FF2B5EF4-FFF2-40B4-BE49-F238E27FC236}">
                  <a16:creationId xmlns:a16="http://schemas.microsoft.com/office/drawing/2014/main" id="{A7A72E06-F600-41F9-97F8-A1DAB077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1586" y="2582238"/>
              <a:ext cx="182880" cy="182880"/>
            </a:xfrm>
            <a:prstGeom prst="rect">
              <a:avLst/>
            </a:prstGeom>
          </p:spPr>
        </p:pic>
        <p:pic>
          <p:nvPicPr>
            <p:cNvPr id="344" name="Graphic 343" descr="No sign">
              <a:extLst>
                <a:ext uri="{FF2B5EF4-FFF2-40B4-BE49-F238E27FC236}">
                  <a16:creationId xmlns:a16="http://schemas.microsoft.com/office/drawing/2014/main" id="{07AB0D22-8107-498B-989E-915823E0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22481" y="2585713"/>
              <a:ext cx="182880" cy="182880"/>
            </a:xfrm>
            <a:prstGeom prst="rect">
              <a:avLst/>
            </a:prstGeom>
          </p:spPr>
        </p:pic>
        <p:pic>
          <p:nvPicPr>
            <p:cNvPr id="345" name="Graphic 344" descr="No sign">
              <a:extLst>
                <a:ext uri="{FF2B5EF4-FFF2-40B4-BE49-F238E27FC236}">
                  <a16:creationId xmlns:a16="http://schemas.microsoft.com/office/drawing/2014/main" id="{C1A0D020-AE99-4B66-BE64-3610CBF1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26408" y="2582732"/>
              <a:ext cx="182880" cy="182880"/>
            </a:xfrm>
            <a:prstGeom prst="rect">
              <a:avLst/>
            </a:prstGeom>
          </p:spPr>
        </p:pic>
        <p:pic>
          <p:nvPicPr>
            <p:cNvPr id="346" name="Graphic 345" descr="No sign">
              <a:extLst>
                <a:ext uri="{FF2B5EF4-FFF2-40B4-BE49-F238E27FC236}">
                  <a16:creationId xmlns:a16="http://schemas.microsoft.com/office/drawing/2014/main" id="{E85CA88F-BF61-41A9-887A-0994D85C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3071" y="2580930"/>
              <a:ext cx="182880" cy="182880"/>
            </a:xfrm>
            <a:prstGeom prst="rect">
              <a:avLst/>
            </a:prstGeom>
          </p:spPr>
        </p:pic>
        <p:pic>
          <p:nvPicPr>
            <p:cNvPr id="347" name="Graphic 346" descr="No sign">
              <a:extLst>
                <a:ext uri="{FF2B5EF4-FFF2-40B4-BE49-F238E27FC236}">
                  <a16:creationId xmlns:a16="http://schemas.microsoft.com/office/drawing/2014/main" id="{7428B7D0-D6B5-4F17-BD3E-B35BC93B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1746" y="2583207"/>
              <a:ext cx="182880" cy="182880"/>
            </a:xfrm>
            <a:prstGeom prst="rect">
              <a:avLst/>
            </a:prstGeom>
          </p:spPr>
        </p:pic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288FA90-DC1E-4DE2-9646-2676F4CFE3D9}"/>
                </a:ext>
              </a:extLst>
            </p:cNvPr>
            <p:cNvCxnSpPr>
              <a:cxnSpLocks/>
              <a:stCxn id="340" idx="1"/>
              <a:endCxn id="340" idx="5"/>
            </p:cNvCxnSpPr>
            <p:nvPr/>
          </p:nvCxnSpPr>
          <p:spPr>
            <a:xfrm>
              <a:off x="9505619" y="1745610"/>
              <a:ext cx="258632" cy="2586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97AAD584-8643-4365-9A83-BAA708AE5F7D}"/>
                </a:ext>
              </a:extLst>
            </p:cNvPr>
            <p:cNvCxnSpPr>
              <a:cxnSpLocks/>
              <a:stCxn id="340" idx="7"/>
              <a:endCxn id="340" idx="3"/>
            </p:cNvCxnSpPr>
            <p:nvPr/>
          </p:nvCxnSpPr>
          <p:spPr>
            <a:xfrm flipH="1">
              <a:off x="9505619" y="1745610"/>
              <a:ext cx="258632" cy="2586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CA641489-5832-46D5-8378-FAFF40DE192E}"/>
              </a:ext>
            </a:extLst>
          </p:cNvPr>
          <p:cNvSpPr txBox="1"/>
          <p:nvPr/>
        </p:nvSpPr>
        <p:spPr>
          <a:xfrm>
            <a:off x="2092577" y="146724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CDA9FD-89D4-4CF0-ABD6-10910E24C2BA}"/>
              </a:ext>
            </a:extLst>
          </p:cNvPr>
          <p:cNvGrpSpPr/>
          <p:nvPr/>
        </p:nvGrpSpPr>
        <p:grpSpPr>
          <a:xfrm>
            <a:off x="1432112" y="1337982"/>
            <a:ext cx="8760759" cy="3267636"/>
            <a:chOff x="1432112" y="1337982"/>
            <a:chExt cx="8760759" cy="32676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DBC0FE-3EC6-4CB9-A9B4-0BD0F71D2367}"/>
                </a:ext>
              </a:extLst>
            </p:cNvPr>
            <p:cNvSpPr/>
            <p:nvPr/>
          </p:nvSpPr>
          <p:spPr>
            <a:xfrm>
              <a:off x="1432112" y="1337982"/>
              <a:ext cx="8760759" cy="326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9A6F4127-5F44-41E1-B716-07E3C5EF6775}"/>
                </a:ext>
              </a:extLst>
            </p:cNvPr>
            <p:cNvSpPr/>
            <p:nvPr/>
          </p:nvSpPr>
          <p:spPr>
            <a:xfrm>
              <a:off x="1739248" y="1946676"/>
              <a:ext cx="7955280" cy="1371600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517731-FA64-4CE9-AB12-344BCE9FF16A}"/>
                </a:ext>
              </a:extLst>
            </p:cNvPr>
            <p:cNvSpPr txBox="1"/>
            <p:nvPr/>
          </p:nvSpPr>
          <p:spPr>
            <a:xfrm>
              <a:off x="1789510" y="1926581"/>
              <a:ext cx="1469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Information Flow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6207EFE-D112-435A-976C-B7658C3686DF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2881212" y="2675048"/>
              <a:ext cx="3044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EFBE4E04-F208-4B92-B875-BC11F4AEB6A3}"/>
                </a:ext>
              </a:extLst>
            </p:cNvPr>
            <p:cNvSpPr/>
            <p:nvPr/>
          </p:nvSpPr>
          <p:spPr>
            <a:xfrm>
              <a:off x="1875372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0416CF8-E906-41A9-AB86-A48CCE444FDC}"/>
                </a:ext>
              </a:extLst>
            </p:cNvPr>
            <p:cNvSpPr/>
            <p:nvPr/>
          </p:nvSpPr>
          <p:spPr>
            <a:xfrm>
              <a:off x="3185686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7A050DA-1224-441F-B4CE-2FF9F841FCC4}"/>
                </a:ext>
              </a:extLst>
            </p:cNvPr>
            <p:cNvSpPr/>
            <p:nvPr/>
          </p:nvSpPr>
          <p:spPr>
            <a:xfrm>
              <a:off x="4499048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63D0910-98D4-46F1-8A73-F0BC8297AA94}"/>
                </a:ext>
              </a:extLst>
            </p:cNvPr>
            <p:cNvSpPr/>
            <p:nvPr/>
          </p:nvSpPr>
          <p:spPr>
            <a:xfrm>
              <a:off x="5808254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29182B1-0CD1-41B2-B491-D5167B150910}"/>
                </a:ext>
              </a:extLst>
            </p:cNvPr>
            <p:cNvSpPr/>
            <p:nvPr/>
          </p:nvSpPr>
          <p:spPr>
            <a:xfrm>
              <a:off x="7095657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9646AA0-A9D4-4B91-9020-0C51880245BD}"/>
                </a:ext>
              </a:extLst>
            </p:cNvPr>
            <p:cNvSpPr/>
            <p:nvPr/>
          </p:nvSpPr>
          <p:spPr>
            <a:xfrm>
              <a:off x="8413313" y="2454554"/>
              <a:ext cx="1005840" cy="440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EA2A3E-7C66-4DC2-A6D0-97324C0D0124}"/>
                </a:ext>
              </a:extLst>
            </p:cNvPr>
            <p:cNvSpPr txBox="1"/>
            <p:nvPr/>
          </p:nvSpPr>
          <p:spPr>
            <a:xfrm>
              <a:off x="1875374" y="2394760"/>
              <a:ext cx="1005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Central Lab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801EC5E-3F79-4B45-9781-450D7AD9AB1B}"/>
                </a:ext>
              </a:extLst>
            </p:cNvPr>
            <p:cNvSpPr txBox="1"/>
            <p:nvPr/>
          </p:nvSpPr>
          <p:spPr>
            <a:xfrm>
              <a:off x="1877451" y="2541990"/>
              <a:ext cx="100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Provides sample kits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A430A10-FC4E-479F-A8E2-ED0216A642EF}"/>
                </a:ext>
              </a:extLst>
            </p:cNvPr>
            <p:cNvSpPr txBox="1"/>
            <p:nvPr/>
          </p:nvSpPr>
          <p:spPr>
            <a:xfrm>
              <a:off x="3185687" y="2394760"/>
              <a:ext cx="10058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Clinical Site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7281E1-D5BA-4D6F-9F73-89F57F24521B}"/>
                </a:ext>
              </a:extLst>
            </p:cNvPr>
            <p:cNvSpPr txBox="1"/>
            <p:nvPr/>
          </p:nvSpPr>
          <p:spPr>
            <a:xfrm>
              <a:off x="3177238" y="2541990"/>
              <a:ext cx="1022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Draws samples from patients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FEB9D4-4741-43A0-87F3-B93BDF4FF124}"/>
                </a:ext>
              </a:extLst>
            </p:cNvPr>
            <p:cNvSpPr txBox="1"/>
            <p:nvPr/>
          </p:nvSpPr>
          <p:spPr>
            <a:xfrm>
              <a:off x="4499049" y="2394760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Central Lab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5A9399C-1D45-4478-ADEE-87E07DEAD09A}"/>
                </a:ext>
              </a:extLst>
            </p:cNvPr>
            <p:cNvSpPr txBox="1"/>
            <p:nvPr/>
          </p:nvSpPr>
          <p:spPr>
            <a:xfrm>
              <a:off x="4501127" y="2541990"/>
              <a:ext cx="100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Collects filled sample kits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7F102C-8D12-4680-A2C9-69F94C6546BA}"/>
                </a:ext>
              </a:extLst>
            </p:cNvPr>
            <p:cNvSpPr txBox="1"/>
            <p:nvPr/>
          </p:nvSpPr>
          <p:spPr>
            <a:xfrm>
              <a:off x="5808255" y="2394760"/>
              <a:ext cx="10058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Analysis Lab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39B954-D051-402F-9257-C929C60012EE}"/>
                </a:ext>
              </a:extLst>
            </p:cNvPr>
            <p:cNvSpPr txBox="1"/>
            <p:nvPr/>
          </p:nvSpPr>
          <p:spPr>
            <a:xfrm>
              <a:off x="5799806" y="2541990"/>
              <a:ext cx="1022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Provides sample analysis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471FE7A-C07F-4D4B-BB01-809FF3916663}"/>
                </a:ext>
              </a:extLst>
            </p:cNvPr>
            <p:cNvSpPr txBox="1"/>
            <p:nvPr/>
          </p:nvSpPr>
          <p:spPr>
            <a:xfrm>
              <a:off x="7095658" y="2394760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Analysis Lab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71CD7CC-C454-4351-A157-E7DA3D8253A5}"/>
                </a:ext>
              </a:extLst>
            </p:cNvPr>
            <p:cNvSpPr txBox="1"/>
            <p:nvPr/>
          </p:nvSpPr>
          <p:spPr>
            <a:xfrm>
              <a:off x="7093578" y="2541990"/>
              <a:ext cx="1009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Provides sample analysis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492688-453A-43A9-BBB3-86DDC3689738}"/>
                </a:ext>
              </a:extLst>
            </p:cNvPr>
            <p:cNvSpPr txBox="1"/>
            <p:nvPr/>
          </p:nvSpPr>
          <p:spPr>
            <a:xfrm>
              <a:off x="8413314" y="2394760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Result Lab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7AF944-69BE-4CE4-8290-51629E6C31B6}"/>
                </a:ext>
              </a:extLst>
            </p:cNvPr>
            <p:cNvSpPr txBox="1"/>
            <p:nvPr/>
          </p:nvSpPr>
          <p:spPr>
            <a:xfrm>
              <a:off x="8411236" y="2541990"/>
              <a:ext cx="10099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Provides results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B20F22C-8FA8-4D83-82CE-D861ACF5DD06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91526" y="2675048"/>
              <a:ext cx="3075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EA2EF4C-CCE1-4772-BB87-E47BD68A1960}"/>
                </a:ext>
              </a:extLst>
            </p:cNvPr>
            <p:cNvCxnSpPr>
              <a:cxnSpLocks/>
              <a:stCxn id="71" idx="3"/>
              <a:endCxn id="72" idx="1"/>
            </p:cNvCxnSpPr>
            <p:nvPr/>
          </p:nvCxnSpPr>
          <p:spPr>
            <a:xfrm>
              <a:off x="5504888" y="2675048"/>
              <a:ext cx="3033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5B9057F-D4FD-4947-B65D-1332EB54B414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>
              <a:off x="6814094" y="2675048"/>
              <a:ext cx="2815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3505721-F6F4-4970-B738-82B64492A127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>
              <a:off x="8101497" y="2675048"/>
              <a:ext cx="311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20" descr="Related image">
              <a:extLst>
                <a:ext uri="{FF2B5EF4-FFF2-40B4-BE49-F238E27FC236}">
                  <a16:creationId xmlns:a16="http://schemas.microsoft.com/office/drawing/2014/main" id="{42C23B49-7BE3-4D4B-B2E1-FF7DDF885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451" y="1577383"/>
              <a:ext cx="365422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0E21AEC-89EF-4681-82A0-8C2FD10F383C}"/>
                </a:ext>
              </a:extLst>
            </p:cNvPr>
            <p:cNvSpPr/>
            <p:nvPr/>
          </p:nvSpPr>
          <p:spPr>
            <a:xfrm>
              <a:off x="1732527" y="3417508"/>
              <a:ext cx="7955280" cy="1005840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C106E89-880F-4CD4-975D-9A4C3BF07F1F}"/>
                </a:ext>
              </a:extLst>
            </p:cNvPr>
            <p:cNvSpPr txBox="1"/>
            <p:nvPr/>
          </p:nvSpPr>
          <p:spPr>
            <a:xfrm>
              <a:off x="1782786" y="4115305"/>
              <a:ext cx="985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Blockchain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B015B0FF-EFCA-47CC-A490-5E23269DAC18}"/>
                </a:ext>
              </a:extLst>
            </p:cNvPr>
            <p:cNvSpPr/>
            <p:nvPr/>
          </p:nvSpPr>
          <p:spPr>
            <a:xfrm>
              <a:off x="1852760" y="3638936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5B18BB5-9519-4F8B-A140-0DE4C3E898E9}"/>
                </a:ext>
              </a:extLst>
            </p:cNvPr>
            <p:cNvSpPr/>
            <p:nvPr/>
          </p:nvSpPr>
          <p:spPr>
            <a:xfrm>
              <a:off x="3163074" y="3649446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1AB165-9265-4D2D-BC8B-0DA231BA45F2}"/>
                </a:ext>
              </a:extLst>
            </p:cNvPr>
            <p:cNvSpPr/>
            <p:nvPr/>
          </p:nvSpPr>
          <p:spPr>
            <a:xfrm>
              <a:off x="4476436" y="3649445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7EC81058-6F7C-4825-AD3F-95D4E2E870EE}"/>
                </a:ext>
              </a:extLst>
            </p:cNvPr>
            <p:cNvSpPr/>
            <p:nvPr/>
          </p:nvSpPr>
          <p:spPr>
            <a:xfrm>
              <a:off x="5785642" y="3649446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59F8BB-F554-4EA2-BB57-440F4A1D83C5}"/>
                </a:ext>
              </a:extLst>
            </p:cNvPr>
            <p:cNvCxnSpPr>
              <a:cxnSpLocks/>
              <a:endCxn id="94" idx="0"/>
            </p:cNvCxnSpPr>
            <p:nvPr/>
          </p:nvCxnSpPr>
          <p:spPr>
            <a:xfrm flipH="1">
              <a:off x="2371569" y="2891947"/>
              <a:ext cx="5861" cy="7469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D97391E-1289-45AF-8B8E-1C16CF4E4312}"/>
                </a:ext>
              </a:extLst>
            </p:cNvPr>
            <p:cNvSpPr/>
            <p:nvPr/>
          </p:nvSpPr>
          <p:spPr>
            <a:xfrm>
              <a:off x="7073045" y="3660964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D40B6D3A-56B2-46D7-B37A-C47758BA4021}"/>
                </a:ext>
              </a:extLst>
            </p:cNvPr>
            <p:cNvSpPr/>
            <p:nvPr/>
          </p:nvSpPr>
          <p:spPr>
            <a:xfrm>
              <a:off x="8390701" y="3660965"/>
              <a:ext cx="1037617" cy="4409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988BE35-9D58-445A-9FD0-8B8471D1F86B}"/>
                </a:ext>
              </a:extLst>
            </p:cNvPr>
            <p:cNvGrpSpPr/>
            <p:nvPr/>
          </p:nvGrpSpPr>
          <p:grpSpPr>
            <a:xfrm>
              <a:off x="1891015" y="4014753"/>
              <a:ext cx="7439516" cy="156789"/>
              <a:chOff x="996688" y="3732768"/>
              <a:chExt cx="7439516" cy="156789"/>
            </a:xfrm>
            <a:solidFill>
              <a:schemeClr val="bg1"/>
            </a:solidFill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1EE7483-7963-42CB-93C9-D08BC03B35FF}"/>
                  </a:ext>
                </a:extLst>
              </p:cNvPr>
              <p:cNvSpPr/>
              <p:nvPr/>
            </p:nvSpPr>
            <p:spPr>
              <a:xfrm>
                <a:off x="1996536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C364ED-B28F-4689-88FD-110E22D62AB7}"/>
                  </a:ext>
                </a:extLst>
              </p:cNvPr>
              <p:cNvSpPr/>
              <p:nvPr/>
            </p:nvSpPr>
            <p:spPr>
              <a:xfrm>
                <a:off x="2496460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A34BA2A-9FD9-4A7A-BAAF-52F499A38331}"/>
                  </a:ext>
                </a:extLst>
              </p:cNvPr>
              <p:cNvSpPr/>
              <p:nvPr/>
            </p:nvSpPr>
            <p:spPr>
              <a:xfrm>
                <a:off x="2996384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A6E1D15-F86B-4DC7-B4B0-53BCD1942042}"/>
                  </a:ext>
                </a:extLst>
              </p:cNvPr>
              <p:cNvSpPr/>
              <p:nvPr/>
            </p:nvSpPr>
            <p:spPr>
              <a:xfrm>
                <a:off x="3496308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306348-DDC6-42B2-BFD4-CC003D5B786E}"/>
                  </a:ext>
                </a:extLst>
              </p:cNvPr>
              <p:cNvSpPr/>
              <p:nvPr/>
            </p:nvSpPr>
            <p:spPr>
              <a:xfrm>
                <a:off x="3996232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B0A04BB-AB26-4247-B4E5-6BF245365F05}"/>
                  </a:ext>
                </a:extLst>
              </p:cNvPr>
              <p:cNvSpPr/>
              <p:nvPr/>
            </p:nvSpPr>
            <p:spPr>
              <a:xfrm>
                <a:off x="4496156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430CCFC-0280-4796-B24C-8ED8EB88FE2D}"/>
                  </a:ext>
                </a:extLst>
              </p:cNvPr>
              <p:cNvSpPr/>
              <p:nvPr/>
            </p:nvSpPr>
            <p:spPr>
              <a:xfrm>
                <a:off x="4996080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5CAE4F0-43EE-4526-82FF-9CDC13827E7D}"/>
                  </a:ext>
                </a:extLst>
              </p:cNvPr>
              <p:cNvSpPr/>
              <p:nvPr/>
            </p:nvSpPr>
            <p:spPr>
              <a:xfrm>
                <a:off x="5496004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82B9C7D-4F29-4323-8656-F61C28CBF572}"/>
                  </a:ext>
                </a:extLst>
              </p:cNvPr>
              <p:cNvSpPr/>
              <p:nvPr/>
            </p:nvSpPr>
            <p:spPr>
              <a:xfrm>
                <a:off x="5995928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8B61B82-F4A9-4561-B7D8-5321C6D1FD5C}"/>
                  </a:ext>
                </a:extLst>
              </p:cNvPr>
              <p:cNvSpPr/>
              <p:nvPr/>
            </p:nvSpPr>
            <p:spPr>
              <a:xfrm>
                <a:off x="6495852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6FE5114-F806-44F3-A1B0-BA91B12E1EBA}"/>
                  </a:ext>
                </a:extLst>
              </p:cNvPr>
              <p:cNvSpPr/>
              <p:nvPr/>
            </p:nvSpPr>
            <p:spPr>
              <a:xfrm>
                <a:off x="6995776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A2A8D04-576F-45C3-9610-B26A91637180}"/>
                  </a:ext>
                </a:extLst>
              </p:cNvPr>
              <p:cNvSpPr/>
              <p:nvPr/>
            </p:nvSpPr>
            <p:spPr>
              <a:xfrm>
                <a:off x="7495700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7E41AF-1EB9-4C2A-ACBC-000F68036D10}"/>
                  </a:ext>
                </a:extLst>
              </p:cNvPr>
              <p:cNvSpPr/>
              <p:nvPr/>
            </p:nvSpPr>
            <p:spPr>
              <a:xfrm>
                <a:off x="7995630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C1CEC9B-85D1-4770-AAC2-029429735F0F}"/>
                  </a:ext>
                </a:extLst>
              </p:cNvPr>
              <p:cNvSpPr/>
              <p:nvPr/>
            </p:nvSpPr>
            <p:spPr>
              <a:xfrm>
                <a:off x="1496612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7AD6433-0AFB-43C0-B838-BF919A24F06D}"/>
                  </a:ext>
                </a:extLst>
              </p:cNvPr>
              <p:cNvSpPr/>
              <p:nvPr/>
            </p:nvSpPr>
            <p:spPr>
              <a:xfrm>
                <a:off x="996688" y="3732768"/>
                <a:ext cx="440574" cy="156789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B40E041-2EC8-4C56-B2E6-F85EB621AB42}"/>
                </a:ext>
              </a:extLst>
            </p:cNvPr>
            <p:cNvSpPr/>
            <p:nvPr/>
          </p:nvSpPr>
          <p:spPr>
            <a:xfrm>
              <a:off x="2217483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A96F2DA-370F-4FA9-84C6-DDD0651E0D20}"/>
                </a:ext>
              </a:extLst>
            </p:cNvPr>
            <p:cNvSpPr/>
            <p:nvPr/>
          </p:nvSpPr>
          <p:spPr>
            <a:xfrm>
              <a:off x="2727955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51C5F18-9088-45E2-B597-433F7555CDCE}"/>
                </a:ext>
              </a:extLst>
            </p:cNvPr>
            <p:cNvSpPr/>
            <p:nvPr/>
          </p:nvSpPr>
          <p:spPr>
            <a:xfrm>
              <a:off x="3212399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1DAA4E6-6E8B-4598-B8C7-867CB8C751F3}"/>
                </a:ext>
              </a:extLst>
            </p:cNvPr>
            <p:cNvSpPr/>
            <p:nvPr/>
          </p:nvSpPr>
          <p:spPr>
            <a:xfrm>
              <a:off x="3722871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20E74CB6-F7FA-4AD1-931F-A4802590AE26}"/>
                </a:ext>
              </a:extLst>
            </p:cNvPr>
            <p:cNvSpPr/>
            <p:nvPr/>
          </p:nvSpPr>
          <p:spPr>
            <a:xfrm>
              <a:off x="4214588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676BBBB-F7D7-4260-97E8-A245449433F8}"/>
                </a:ext>
              </a:extLst>
            </p:cNvPr>
            <p:cNvSpPr/>
            <p:nvPr/>
          </p:nvSpPr>
          <p:spPr>
            <a:xfrm>
              <a:off x="4725060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97064F69-550C-4042-A64A-634F7906CFB4}"/>
                </a:ext>
              </a:extLst>
            </p:cNvPr>
            <p:cNvSpPr/>
            <p:nvPr/>
          </p:nvSpPr>
          <p:spPr>
            <a:xfrm>
              <a:off x="5208799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18567B5-C836-42ED-AC10-321170BD3F3C}"/>
                </a:ext>
              </a:extLst>
            </p:cNvPr>
            <p:cNvSpPr/>
            <p:nvPr/>
          </p:nvSpPr>
          <p:spPr>
            <a:xfrm>
              <a:off x="5719271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36923022-48DF-4F7F-A0E2-4D1B553EFFCE}"/>
                </a:ext>
              </a:extLst>
            </p:cNvPr>
            <p:cNvSpPr/>
            <p:nvPr/>
          </p:nvSpPr>
          <p:spPr>
            <a:xfrm>
              <a:off x="6218233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38869B20-2DD9-41CA-B2CB-8F0B79543F81}"/>
                </a:ext>
              </a:extLst>
            </p:cNvPr>
            <p:cNvSpPr/>
            <p:nvPr/>
          </p:nvSpPr>
          <p:spPr>
            <a:xfrm>
              <a:off x="6728705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16826A74-98F8-4384-B48E-465D4EBC2449}"/>
                </a:ext>
              </a:extLst>
            </p:cNvPr>
            <p:cNvSpPr/>
            <p:nvPr/>
          </p:nvSpPr>
          <p:spPr>
            <a:xfrm>
              <a:off x="7208652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543F335-20E2-4156-8B42-E1242AE8959B}"/>
                </a:ext>
              </a:extLst>
            </p:cNvPr>
            <p:cNvSpPr/>
            <p:nvPr/>
          </p:nvSpPr>
          <p:spPr>
            <a:xfrm>
              <a:off x="7719124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54DB43C0-1E32-4E83-BA90-CAF7C5AAF4B1}"/>
                </a:ext>
              </a:extLst>
            </p:cNvPr>
            <p:cNvSpPr/>
            <p:nvPr/>
          </p:nvSpPr>
          <p:spPr>
            <a:xfrm>
              <a:off x="8203867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EF690F40-01A3-44B0-8F11-2F6A2A547224}"/>
                </a:ext>
              </a:extLst>
            </p:cNvPr>
            <p:cNvSpPr/>
            <p:nvPr/>
          </p:nvSpPr>
          <p:spPr>
            <a:xfrm>
              <a:off x="8714339" y="4076177"/>
              <a:ext cx="274320" cy="3657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21347F4-47D3-4129-85BA-4B1FF6C9299E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3681883" y="2891947"/>
              <a:ext cx="5861" cy="7574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E16F5E5-0780-4B5C-83A5-3A95D8A5B058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flipH="1">
              <a:off x="4995245" y="2891947"/>
              <a:ext cx="5861" cy="7574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F03FE8-8D8A-4F89-8D91-F8D258F6BB65}"/>
                </a:ext>
              </a:extLst>
            </p:cNvPr>
            <p:cNvCxnSpPr>
              <a:cxnSpLocks/>
              <a:endCxn id="97" idx="0"/>
            </p:cNvCxnSpPr>
            <p:nvPr/>
          </p:nvCxnSpPr>
          <p:spPr>
            <a:xfrm flipH="1">
              <a:off x="6304451" y="2891947"/>
              <a:ext cx="5861" cy="7574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8EEB11-3DC3-40D4-8302-108B7EAF4A1C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 flipH="1">
              <a:off x="7591854" y="2891947"/>
              <a:ext cx="5861" cy="7690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8135794-6F84-423B-95BF-ADF81ABD67AB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 flipH="1">
              <a:off x="8909510" y="2891947"/>
              <a:ext cx="5861" cy="7690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89509C1D-C402-4239-AC7E-BC178D5A7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0697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ADDFB48B-8573-4958-AF6E-9E8AC6766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011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9F8DE56-21B8-4C88-9BF6-DDB645FDD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4373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478D702-DACA-477D-8ED6-63289C37C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79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EAD29E2-B156-40AE-BB62-D4EEF5E1F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0982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15CFF03-B586-461A-BEEF-C9312945D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8638" y="2871427"/>
              <a:ext cx="1" cy="77724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13A733F-0E35-4393-8F00-05A9304AA9CB}"/>
                </a:ext>
              </a:extLst>
            </p:cNvPr>
            <p:cNvSpPr txBox="1"/>
            <p:nvPr/>
          </p:nvSpPr>
          <p:spPr>
            <a:xfrm>
              <a:off x="1891015" y="3697191"/>
              <a:ext cx="1005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#1 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8F0426-E443-4EEE-985C-B8CE5B85FAFC}"/>
                </a:ext>
              </a:extLst>
            </p:cNvPr>
            <p:cNvSpPr txBox="1"/>
            <p:nvPr/>
          </p:nvSpPr>
          <p:spPr>
            <a:xfrm>
              <a:off x="3201328" y="3697191"/>
              <a:ext cx="10058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5CDD8C3-E31F-4CA2-85EC-C34896A565D8}"/>
                </a:ext>
              </a:extLst>
            </p:cNvPr>
            <p:cNvSpPr txBox="1"/>
            <p:nvPr/>
          </p:nvSpPr>
          <p:spPr>
            <a:xfrm>
              <a:off x="4514690" y="3697191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920D5E4-2B49-4562-8822-AF11E3F6B461}"/>
                </a:ext>
              </a:extLst>
            </p:cNvPr>
            <p:cNvSpPr txBox="1"/>
            <p:nvPr/>
          </p:nvSpPr>
          <p:spPr>
            <a:xfrm>
              <a:off x="5823896" y="3697191"/>
              <a:ext cx="10058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#4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64B55A5-DB43-476A-B7BA-08923CA67671}"/>
                </a:ext>
              </a:extLst>
            </p:cNvPr>
            <p:cNvSpPr txBox="1"/>
            <p:nvPr/>
          </p:nvSpPr>
          <p:spPr>
            <a:xfrm>
              <a:off x="7111299" y="3697191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CDE01E8-0595-4BB8-8224-ADF54DA44316}"/>
                </a:ext>
              </a:extLst>
            </p:cNvPr>
            <p:cNvSpPr txBox="1"/>
            <p:nvPr/>
          </p:nvSpPr>
          <p:spPr>
            <a:xfrm>
              <a:off x="8428955" y="3697191"/>
              <a:ext cx="10058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Block #6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E80B494-B87B-4F8C-9085-6B71AA9FB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5205" y="3958801"/>
              <a:ext cx="304474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5CA2397-B263-4892-9A5A-6795D7123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519" y="3958801"/>
              <a:ext cx="307522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B671B54-D2E6-494A-917F-149C4C77E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8881" y="3958801"/>
              <a:ext cx="30336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9B9ECCF1-8FBB-4E5C-AB26-2BC81EBED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087" y="3958801"/>
              <a:ext cx="281563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EE3C9C4-77D0-424B-8ADD-8EB2622B8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5490" y="3958801"/>
              <a:ext cx="311816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Graphic 138" descr="Checkmark">
              <a:extLst>
                <a:ext uri="{FF2B5EF4-FFF2-40B4-BE49-F238E27FC236}">
                  <a16:creationId xmlns:a16="http://schemas.microsoft.com/office/drawing/2014/main" id="{467E99DB-8C94-4FCA-BC58-D26FE417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61460" y="1495156"/>
              <a:ext cx="162826" cy="264169"/>
            </a:xfrm>
            <a:prstGeom prst="rect">
              <a:avLst/>
            </a:prstGeom>
          </p:spPr>
        </p:pic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C38FC4D-6AA8-43A8-B5F4-7E3B75511966}"/>
                </a:ext>
              </a:extLst>
            </p:cNvPr>
            <p:cNvGrpSpPr/>
            <p:nvPr/>
          </p:nvGrpSpPr>
          <p:grpSpPr>
            <a:xfrm>
              <a:off x="9342415" y="1579934"/>
              <a:ext cx="731520" cy="731520"/>
              <a:chOff x="9268455" y="1667344"/>
              <a:chExt cx="914400" cy="914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42" name="Graphic 141" descr="Magnifying glass">
                <a:extLst>
                  <a:ext uri="{FF2B5EF4-FFF2-40B4-BE49-F238E27FC236}">
                    <a16:creationId xmlns:a16="http://schemas.microsoft.com/office/drawing/2014/main" id="{329741B1-B92F-4114-A6E6-93F6A5A69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8455" y="16673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22D13A2-C988-4B9E-A7ED-98699E5ABBE0}"/>
                  </a:ext>
                </a:extLst>
              </p:cNvPr>
              <p:cNvSpPr/>
              <p:nvPr/>
            </p:nvSpPr>
            <p:spPr>
              <a:xfrm>
                <a:off x="9405505" y="180748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1" name="Graphic 140" descr="Checkmark">
              <a:extLst>
                <a:ext uri="{FF2B5EF4-FFF2-40B4-BE49-F238E27FC236}">
                  <a16:creationId xmlns:a16="http://schemas.microsoft.com/office/drawing/2014/main" id="{095EBDFB-93B2-438F-A55E-4A42C88C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18209" y="1681643"/>
              <a:ext cx="225444" cy="365760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065109-5A8E-4656-B10D-6F796DBFC10E}"/>
              </a:ext>
            </a:extLst>
          </p:cNvPr>
          <p:cNvGrpSpPr>
            <a:grpSpLocks noChangeAspect="1"/>
          </p:cNvGrpSpPr>
          <p:nvPr/>
        </p:nvGrpSpPr>
        <p:grpSpPr>
          <a:xfrm>
            <a:off x="3854668" y="1304361"/>
            <a:ext cx="4833983" cy="4572000"/>
            <a:chOff x="2447365" y="524432"/>
            <a:chExt cx="5607423" cy="5303520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440C5F64-74F4-4F7A-BED4-0536DAD6AB22}"/>
                </a:ext>
              </a:extLst>
            </p:cNvPr>
            <p:cNvSpPr/>
            <p:nvPr/>
          </p:nvSpPr>
          <p:spPr>
            <a:xfrm>
              <a:off x="2447365" y="524432"/>
              <a:ext cx="5607423" cy="5303520"/>
            </a:xfrm>
            <a:prstGeom prst="roundRect">
              <a:avLst>
                <a:gd name="adj" fmla="val 636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9E377CFD-20D8-4FAD-966B-EF685990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16337" y="1142999"/>
              <a:ext cx="5269479" cy="4572000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933EBB-DA29-4FC0-907D-AC33437A83AB}"/>
                </a:ext>
              </a:extLst>
            </p:cNvPr>
            <p:cNvSpPr txBox="1"/>
            <p:nvPr/>
          </p:nvSpPr>
          <p:spPr>
            <a:xfrm>
              <a:off x="3287429" y="545935"/>
              <a:ext cx="392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Example: Analysis Laboratory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7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9">
            <a:extLst>
              <a:ext uri="{FF2B5EF4-FFF2-40B4-BE49-F238E27FC236}">
                <a16:creationId xmlns:a16="http://schemas.microsoft.com/office/drawing/2014/main" id="{96CBC647-F521-4B62-A4C1-60A3BFA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Solution: Benefit &amp; Sustainability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4312EEF6-FEFD-4BBD-B9B6-0A7045BA8845}"/>
              </a:ext>
            </a:extLst>
          </p:cNvPr>
          <p:cNvGrpSpPr>
            <a:grpSpLocks noChangeAspect="1"/>
          </p:cNvGrpSpPr>
          <p:nvPr/>
        </p:nvGrpSpPr>
        <p:grpSpPr>
          <a:xfrm>
            <a:off x="3817034" y="1234440"/>
            <a:ext cx="4557932" cy="4389120"/>
            <a:chOff x="2114096" y="209550"/>
            <a:chExt cx="6953748" cy="6938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9FC53419-EB4B-4B75-88EF-177ACA983163}"/>
                </a:ext>
              </a:extLst>
            </p:cNvPr>
            <p:cNvGrpSpPr/>
            <p:nvPr/>
          </p:nvGrpSpPr>
          <p:grpSpPr>
            <a:xfrm>
              <a:off x="2114096" y="209550"/>
              <a:ext cx="6953748" cy="6938676"/>
              <a:chOff x="2114096" y="209550"/>
              <a:chExt cx="6953748" cy="6938676"/>
            </a:xfrm>
          </p:grpSpPr>
          <p:sp>
            <p:nvSpPr>
              <p:cNvPr id="321" name="Trapezoid 320">
                <a:extLst>
                  <a:ext uri="{FF2B5EF4-FFF2-40B4-BE49-F238E27FC236}">
                    <a16:creationId xmlns:a16="http://schemas.microsoft.com/office/drawing/2014/main" id="{C2767C0A-E3E2-4924-BCF1-A7222C4F8A3D}"/>
                  </a:ext>
                </a:extLst>
              </p:cNvPr>
              <p:cNvSpPr/>
              <p:nvPr/>
            </p:nvSpPr>
            <p:spPr>
              <a:xfrm rot="10800000">
                <a:off x="5076825" y="209550"/>
                <a:ext cx="1019175" cy="1657350"/>
              </a:xfrm>
              <a:prstGeom prst="trapezoid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1</a:t>
                </a:r>
                <a:endParaRPr lang="en-GB" dirty="0"/>
              </a:p>
            </p:txBody>
          </p:sp>
          <p:sp>
            <p:nvSpPr>
              <p:cNvPr id="322" name="Trapezoid 321">
                <a:extLst>
                  <a:ext uri="{FF2B5EF4-FFF2-40B4-BE49-F238E27FC236}">
                    <a16:creationId xmlns:a16="http://schemas.microsoft.com/office/drawing/2014/main" id="{B0AF5D32-053E-41D6-BFA4-873B942D972D}"/>
                  </a:ext>
                </a:extLst>
              </p:cNvPr>
              <p:cNvSpPr/>
              <p:nvPr/>
            </p:nvSpPr>
            <p:spPr>
              <a:xfrm rot="12006414">
                <a:off x="6070782" y="409577"/>
                <a:ext cx="1019175" cy="1657350"/>
              </a:xfrm>
              <a:prstGeom prst="trapezoid">
                <a:avLst/>
              </a:prstGeom>
              <a:solidFill>
                <a:srgbClr val="B3B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2</a:t>
                </a:r>
                <a:endParaRPr lang="en-GB" dirty="0"/>
              </a:p>
            </p:txBody>
          </p:sp>
          <p:sp>
            <p:nvSpPr>
              <p:cNvPr id="323" name="Trapezoid 322">
                <a:extLst>
                  <a:ext uri="{FF2B5EF4-FFF2-40B4-BE49-F238E27FC236}">
                    <a16:creationId xmlns:a16="http://schemas.microsoft.com/office/drawing/2014/main" id="{7401BB5A-739E-4DB1-B89A-88CE9CF5872B}"/>
                  </a:ext>
                </a:extLst>
              </p:cNvPr>
              <p:cNvSpPr/>
              <p:nvPr/>
            </p:nvSpPr>
            <p:spPr>
              <a:xfrm rot="13403657">
                <a:off x="6872288" y="952501"/>
                <a:ext cx="1019175" cy="1657350"/>
              </a:xfrm>
              <a:prstGeom prst="trapezoid">
                <a:avLst/>
              </a:prstGeom>
              <a:solidFill>
                <a:srgbClr val="279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3</a:t>
                </a:r>
                <a:endParaRPr lang="en-GB" u="sng" dirty="0"/>
              </a:p>
            </p:txBody>
          </p:sp>
          <p:sp>
            <p:nvSpPr>
              <p:cNvPr id="324" name="Trapezoid 323">
                <a:extLst>
                  <a:ext uri="{FF2B5EF4-FFF2-40B4-BE49-F238E27FC236}">
                    <a16:creationId xmlns:a16="http://schemas.microsoft.com/office/drawing/2014/main" id="{1CB1627B-88AE-4CF9-868D-8332148F5EE4}"/>
                  </a:ext>
                </a:extLst>
              </p:cNvPr>
              <p:cNvSpPr/>
              <p:nvPr/>
            </p:nvSpPr>
            <p:spPr>
              <a:xfrm rot="14514234">
                <a:off x="7459501" y="1733704"/>
                <a:ext cx="1019175" cy="1657350"/>
              </a:xfrm>
              <a:prstGeom prst="trapezoid">
                <a:avLst/>
              </a:prstGeom>
              <a:solidFill>
                <a:srgbClr val="DC2C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4</a:t>
                </a:r>
                <a:endParaRPr lang="en-GB" dirty="0"/>
              </a:p>
            </p:txBody>
          </p:sp>
          <p:sp>
            <p:nvSpPr>
              <p:cNvPr id="325" name="Trapezoid 324">
                <a:extLst>
                  <a:ext uri="{FF2B5EF4-FFF2-40B4-BE49-F238E27FC236}">
                    <a16:creationId xmlns:a16="http://schemas.microsoft.com/office/drawing/2014/main" id="{7F17F1F9-8E31-45B5-AC33-19F54411559A}"/>
                  </a:ext>
                </a:extLst>
              </p:cNvPr>
              <p:cNvSpPr/>
              <p:nvPr/>
            </p:nvSpPr>
            <p:spPr>
              <a:xfrm rot="15880975">
                <a:off x="7729581" y="2700967"/>
                <a:ext cx="1019175" cy="1657350"/>
              </a:xfrm>
              <a:prstGeom prst="trapezoid">
                <a:avLst/>
              </a:prstGeom>
              <a:solidFill>
                <a:srgbClr val="E07B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5</a:t>
                </a:r>
                <a:endParaRPr lang="en-GB" dirty="0"/>
              </a:p>
            </p:txBody>
          </p:sp>
          <p:sp>
            <p:nvSpPr>
              <p:cNvPr id="326" name="Trapezoid 325">
                <a:extLst>
                  <a:ext uri="{FF2B5EF4-FFF2-40B4-BE49-F238E27FC236}">
                    <a16:creationId xmlns:a16="http://schemas.microsoft.com/office/drawing/2014/main" id="{C02B8F54-77A9-4FD8-A063-0CA682EE01C2}"/>
                  </a:ext>
                </a:extLst>
              </p:cNvPr>
              <p:cNvSpPr/>
              <p:nvPr/>
            </p:nvSpPr>
            <p:spPr>
              <a:xfrm rot="4567940">
                <a:off x="2537201" y="3500739"/>
                <a:ext cx="1019175" cy="1687500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13</a:t>
                </a:r>
                <a:endParaRPr lang="en-GB" dirty="0"/>
              </a:p>
            </p:txBody>
          </p:sp>
          <p:sp>
            <p:nvSpPr>
              <p:cNvPr id="327" name="Trapezoid 326">
                <a:extLst>
                  <a:ext uri="{FF2B5EF4-FFF2-40B4-BE49-F238E27FC236}">
                    <a16:creationId xmlns:a16="http://schemas.microsoft.com/office/drawing/2014/main" id="{4C4CFD75-86D6-409A-BA33-D6E56FD7B45B}"/>
                  </a:ext>
                </a:extLst>
              </p:cNvPr>
              <p:cNvSpPr/>
              <p:nvPr/>
            </p:nvSpPr>
            <p:spPr>
              <a:xfrm rot="5609439">
                <a:off x="2463313" y="2566795"/>
                <a:ext cx="1019175" cy="1717609"/>
              </a:xfrm>
              <a:prstGeom prst="trapezoi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14</a:t>
                </a:r>
                <a:endParaRPr lang="en-GB" dirty="0"/>
              </a:p>
            </p:txBody>
          </p:sp>
          <p:sp>
            <p:nvSpPr>
              <p:cNvPr id="328" name="Trapezoid 327">
                <a:extLst>
                  <a:ext uri="{FF2B5EF4-FFF2-40B4-BE49-F238E27FC236}">
                    <a16:creationId xmlns:a16="http://schemas.microsoft.com/office/drawing/2014/main" id="{77539FE9-1E72-4FAB-8EB0-8D9E26F87B5A}"/>
                  </a:ext>
                </a:extLst>
              </p:cNvPr>
              <p:cNvSpPr/>
              <p:nvPr/>
            </p:nvSpPr>
            <p:spPr>
              <a:xfrm rot="6870910">
                <a:off x="2664712" y="1723362"/>
                <a:ext cx="1110712" cy="1687423"/>
              </a:xfrm>
              <a:prstGeom prst="trapezoi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15</a:t>
                </a:r>
                <a:endParaRPr lang="en-GB" dirty="0"/>
              </a:p>
            </p:txBody>
          </p:sp>
          <p:sp>
            <p:nvSpPr>
              <p:cNvPr id="329" name="Trapezoid 328">
                <a:extLst>
                  <a:ext uri="{FF2B5EF4-FFF2-40B4-BE49-F238E27FC236}">
                    <a16:creationId xmlns:a16="http://schemas.microsoft.com/office/drawing/2014/main" id="{D9A7BD77-B327-4CD1-A8C4-8B4182841116}"/>
                  </a:ext>
                </a:extLst>
              </p:cNvPr>
              <p:cNvSpPr/>
              <p:nvPr/>
            </p:nvSpPr>
            <p:spPr>
              <a:xfrm rot="8109555">
                <a:off x="3210976" y="905683"/>
                <a:ext cx="1109571" cy="1727267"/>
              </a:xfrm>
              <a:prstGeom prst="trapezoid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6</a:t>
                </a:r>
                <a:endParaRPr lang="en-GB" dirty="0"/>
              </a:p>
            </p:txBody>
          </p:sp>
          <p:sp>
            <p:nvSpPr>
              <p:cNvPr id="330" name="Trapezoid 329">
                <a:extLst>
                  <a:ext uri="{FF2B5EF4-FFF2-40B4-BE49-F238E27FC236}">
                    <a16:creationId xmlns:a16="http://schemas.microsoft.com/office/drawing/2014/main" id="{905A921D-D641-48D7-A197-735E35C960E0}"/>
                  </a:ext>
                </a:extLst>
              </p:cNvPr>
              <p:cNvSpPr/>
              <p:nvPr/>
            </p:nvSpPr>
            <p:spPr>
              <a:xfrm rot="9388435">
                <a:off x="4098895" y="404902"/>
                <a:ext cx="1007885" cy="1688404"/>
              </a:xfrm>
              <a:prstGeom prst="trapezoid">
                <a:avLst/>
              </a:prstGeom>
              <a:solidFill>
                <a:srgbClr val="1937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17</a:t>
                </a:r>
                <a:endParaRPr lang="en-GB" u="sng" dirty="0"/>
              </a:p>
            </p:txBody>
          </p:sp>
          <p:sp>
            <p:nvSpPr>
              <p:cNvPr id="331" name="Trapezoid 330">
                <a:extLst>
                  <a:ext uri="{FF2B5EF4-FFF2-40B4-BE49-F238E27FC236}">
                    <a16:creationId xmlns:a16="http://schemas.microsoft.com/office/drawing/2014/main" id="{5033994A-CCE4-48BB-AE48-9A6A8A868697}"/>
                  </a:ext>
                </a:extLst>
              </p:cNvPr>
              <p:cNvSpPr/>
              <p:nvPr/>
            </p:nvSpPr>
            <p:spPr>
              <a:xfrm rot="17270948">
                <a:off x="7613418" y="3692803"/>
                <a:ext cx="1019175" cy="165735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6</a:t>
                </a:r>
                <a:endParaRPr lang="en-GB" dirty="0"/>
              </a:p>
            </p:txBody>
          </p:sp>
          <p:sp>
            <p:nvSpPr>
              <p:cNvPr id="332" name="Trapezoid 331">
                <a:extLst>
                  <a:ext uri="{FF2B5EF4-FFF2-40B4-BE49-F238E27FC236}">
                    <a16:creationId xmlns:a16="http://schemas.microsoft.com/office/drawing/2014/main" id="{F8BC26AF-9253-4402-9925-BF087B0F0974}"/>
                  </a:ext>
                </a:extLst>
              </p:cNvPr>
              <p:cNvSpPr/>
              <p:nvPr/>
            </p:nvSpPr>
            <p:spPr>
              <a:xfrm rot="18505195">
                <a:off x="7172875" y="4476303"/>
                <a:ext cx="1019175" cy="1657350"/>
              </a:xfrm>
              <a:prstGeom prst="trapezoid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7</a:t>
                </a:r>
                <a:endParaRPr lang="en-GB" dirty="0"/>
              </a:p>
            </p:txBody>
          </p:sp>
          <p:sp>
            <p:nvSpPr>
              <p:cNvPr id="333" name="Trapezoid 332">
                <a:extLst>
                  <a:ext uri="{FF2B5EF4-FFF2-40B4-BE49-F238E27FC236}">
                    <a16:creationId xmlns:a16="http://schemas.microsoft.com/office/drawing/2014/main" id="{FBC46024-5741-452E-BF6B-0C18CBFEE03E}"/>
                  </a:ext>
                </a:extLst>
              </p:cNvPr>
              <p:cNvSpPr/>
              <p:nvPr/>
            </p:nvSpPr>
            <p:spPr>
              <a:xfrm rot="19765055">
                <a:off x="6412365" y="5152509"/>
                <a:ext cx="1019175" cy="1657350"/>
              </a:xfrm>
              <a:prstGeom prst="trapezoid">
                <a:avLst/>
              </a:prstGeom>
              <a:solidFill>
                <a:srgbClr val="8F1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8</a:t>
                </a:r>
                <a:endParaRPr lang="en-GB" u="sng" dirty="0"/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C0FD5ACB-194D-4DCF-8A14-4817B343A06A}"/>
                  </a:ext>
                </a:extLst>
              </p:cNvPr>
              <p:cNvSpPr/>
              <p:nvPr/>
            </p:nvSpPr>
            <p:spPr>
              <a:xfrm rot="21217077">
                <a:off x="5459360" y="5490876"/>
                <a:ext cx="1019175" cy="1657350"/>
              </a:xfrm>
              <a:prstGeom prst="trapezoid">
                <a:avLst/>
              </a:prstGeom>
              <a:solidFill>
                <a:srgbClr val="F36D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9</a:t>
                </a:r>
                <a:endParaRPr lang="en-GB" u="sng" dirty="0"/>
              </a:p>
            </p:txBody>
          </p:sp>
          <p:sp>
            <p:nvSpPr>
              <p:cNvPr id="335" name="Trapezoid 334">
                <a:extLst>
                  <a:ext uri="{FF2B5EF4-FFF2-40B4-BE49-F238E27FC236}">
                    <a16:creationId xmlns:a16="http://schemas.microsoft.com/office/drawing/2014/main" id="{79C1C906-4016-4CBB-A056-3D0722777EE3}"/>
                  </a:ext>
                </a:extLst>
              </p:cNvPr>
              <p:cNvSpPr/>
              <p:nvPr/>
            </p:nvSpPr>
            <p:spPr>
              <a:xfrm rot="934519">
                <a:off x="4461849" y="5459039"/>
                <a:ext cx="1019175" cy="1657350"/>
              </a:xfrm>
              <a:prstGeom prst="trapezoid">
                <a:avLst/>
              </a:prstGeom>
              <a:solidFill>
                <a:srgbClr val="E215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10</a:t>
                </a:r>
                <a:endParaRPr lang="en-GB" u="sng" dirty="0"/>
              </a:p>
            </p:txBody>
          </p:sp>
          <p:sp>
            <p:nvSpPr>
              <p:cNvPr id="336" name="Trapezoid 335">
                <a:extLst>
                  <a:ext uri="{FF2B5EF4-FFF2-40B4-BE49-F238E27FC236}">
                    <a16:creationId xmlns:a16="http://schemas.microsoft.com/office/drawing/2014/main" id="{E6781109-62D4-4219-ABDC-B3946BF99D24}"/>
                  </a:ext>
                </a:extLst>
              </p:cNvPr>
              <p:cNvSpPr/>
              <p:nvPr/>
            </p:nvSpPr>
            <p:spPr>
              <a:xfrm rot="3487262">
                <a:off x="2869532" y="4256577"/>
                <a:ext cx="1019175" cy="1737253"/>
              </a:xfrm>
              <a:prstGeom prst="trapezoid">
                <a:avLst/>
              </a:prstGeom>
              <a:solidFill>
                <a:srgbClr val="D08E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u="sng" dirty="0"/>
                  <a:t>Goal 12</a:t>
                </a:r>
                <a:endParaRPr lang="en-GB" u="sng" dirty="0"/>
              </a:p>
            </p:txBody>
          </p:sp>
          <p:sp>
            <p:nvSpPr>
              <p:cNvPr id="337" name="Trapezoid 336">
                <a:extLst>
                  <a:ext uri="{FF2B5EF4-FFF2-40B4-BE49-F238E27FC236}">
                    <a16:creationId xmlns:a16="http://schemas.microsoft.com/office/drawing/2014/main" id="{D190692B-6E2F-44F9-957B-747BF3817958}"/>
                  </a:ext>
                </a:extLst>
              </p:cNvPr>
              <p:cNvSpPr/>
              <p:nvPr/>
            </p:nvSpPr>
            <p:spPr>
              <a:xfrm rot="2150983">
                <a:off x="3451818" y="4948667"/>
                <a:ext cx="1155797" cy="1719897"/>
              </a:xfrm>
              <a:prstGeom prst="trapezoid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Goal 11</a:t>
                </a:r>
                <a:endParaRPr lang="en-GB" dirty="0"/>
              </a:p>
            </p:txBody>
          </p:sp>
        </p:grp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E36E737-96BC-4B92-9373-57E88A89999D}"/>
                </a:ext>
              </a:extLst>
            </p:cNvPr>
            <p:cNvSpPr/>
            <p:nvPr/>
          </p:nvSpPr>
          <p:spPr>
            <a:xfrm>
              <a:off x="3809249" y="1860552"/>
              <a:ext cx="3590924" cy="367188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UN</a:t>
              </a:r>
              <a:br>
                <a:rPr lang="en-US" sz="2000" dirty="0"/>
              </a:br>
              <a:r>
                <a:rPr lang="en-US" sz="2000" dirty="0"/>
                <a:t>Sustainability </a:t>
              </a:r>
            </a:p>
            <a:p>
              <a:pPr algn="ctr"/>
              <a:r>
                <a:rPr lang="en-US" sz="2000" dirty="0"/>
                <a:t>Pillars* </a:t>
              </a:r>
              <a:endParaRPr lang="en-GB" sz="2000" dirty="0"/>
            </a:p>
          </p:txBody>
        </p:sp>
      </p:grpSp>
      <p:pic>
        <p:nvPicPr>
          <p:cNvPr id="339" name="Picture 338">
            <a:extLst>
              <a:ext uri="{FF2B5EF4-FFF2-40B4-BE49-F238E27FC236}">
                <a16:creationId xmlns:a16="http://schemas.microsoft.com/office/drawing/2014/main" id="{B04C4DE4-101E-4C11-B798-71108E63E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84" y="1329439"/>
            <a:ext cx="731520" cy="73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7E2F16C6-7D96-4E0B-B54B-84555DB3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84" y="5099374"/>
            <a:ext cx="731520" cy="73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CBF36431-64DC-4EE8-B254-AC7680E45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77" y="5099374"/>
            <a:ext cx="731520" cy="73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3516C13A-D54F-4FAA-8A5C-67F094BFE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0" y="5066996"/>
            <a:ext cx="731520" cy="73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92" name="Rectangle 3091">
            <a:extLst>
              <a:ext uri="{FF2B5EF4-FFF2-40B4-BE49-F238E27FC236}">
                <a16:creationId xmlns:a16="http://schemas.microsoft.com/office/drawing/2014/main" id="{6F0E3765-DDD5-47F1-9E28-0A607516E557}"/>
              </a:ext>
            </a:extLst>
          </p:cNvPr>
          <p:cNvSpPr/>
          <p:nvPr/>
        </p:nvSpPr>
        <p:spPr>
          <a:xfrm>
            <a:off x="8999516" y="1198868"/>
            <a:ext cx="1507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Core service revolves around improving health and well-being </a:t>
            </a:r>
          </a:p>
        </p:txBody>
      </p:sp>
      <p:sp>
        <p:nvSpPr>
          <p:cNvPr id="3093" name="Double Bracket 3092">
            <a:extLst>
              <a:ext uri="{FF2B5EF4-FFF2-40B4-BE49-F238E27FC236}">
                <a16:creationId xmlns:a16="http://schemas.microsoft.com/office/drawing/2014/main" id="{E13B7B57-F182-41F3-8934-42A9F86D5A1A}"/>
              </a:ext>
            </a:extLst>
          </p:cNvPr>
          <p:cNvSpPr/>
          <p:nvPr/>
        </p:nvSpPr>
        <p:spPr>
          <a:xfrm>
            <a:off x="8983053" y="1198232"/>
            <a:ext cx="1392685" cy="955379"/>
          </a:xfrm>
          <a:prstGeom prst="bracketPair">
            <a:avLst/>
          </a:prstGeom>
          <a:ln w="28575">
            <a:solidFill>
              <a:srgbClr val="279B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2B8870C1-8466-4C45-9E76-3102A4B78DF6}"/>
              </a:ext>
            </a:extLst>
          </p:cNvPr>
          <p:cNvSpPr/>
          <p:nvPr/>
        </p:nvSpPr>
        <p:spPr>
          <a:xfrm>
            <a:off x="8515179" y="3878767"/>
            <a:ext cx="22875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Process simplification to encourage innovation, and economic growth</a:t>
            </a:r>
          </a:p>
          <a:p>
            <a:r>
              <a:rPr lang="en-US" sz="1400" dirty="0"/>
              <a:t>economical growth can be via cost effective process </a:t>
            </a:r>
          </a:p>
        </p:txBody>
      </p:sp>
      <p:sp>
        <p:nvSpPr>
          <p:cNvPr id="348" name="Double Bracket 347">
            <a:extLst>
              <a:ext uri="{FF2B5EF4-FFF2-40B4-BE49-F238E27FC236}">
                <a16:creationId xmlns:a16="http://schemas.microsoft.com/office/drawing/2014/main" id="{15FD6EA1-CD4F-4B14-B876-5507565AF835}"/>
              </a:ext>
            </a:extLst>
          </p:cNvPr>
          <p:cNvSpPr/>
          <p:nvPr/>
        </p:nvSpPr>
        <p:spPr>
          <a:xfrm>
            <a:off x="8541592" y="3839269"/>
            <a:ext cx="2055759" cy="1209049"/>
          </a:xfrm>
          <a:prstGeom prst="bracketPair">
            <a:avLst/>
          </a:prstGeom>
          <a:ln w="28575">
            <a:solidFill>
              <a:srgbClr val="F36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6798B1E-0AD1-44C6-B85D-793FD80BD268}"/>
              </a:ext>
            </a:extLst>
          </p:cNvPr>
          <p:cNvSpPr/>
          <p:nvPr/>
        </p:nvSpPr>
        <p:spPr>
          <a:xfrm>
            <a:off x="1436515" y="4734649"/>
            <a:ext cx="2002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Increases the investment for further innovation projects to improve health and well-being and reduce inequality globally </a:t>
            </a:r>
          </a:p>
        </p:txBody>
      </p:sp>
      <p:sp>
        <p:nvSpPr>
          <p:cNvPr id="350" name="Double Bracket 349">
            <a:extLst>
              <a:ext uri="{FF2B5EF4-FFF2-40B4-BE49-F238E27FC236}">
                <a16:creationId xmlns:a16="http://schemas.microsoft.com/office/drawing/2014/main" id="{529AABDA-BBC8-4DEF-A6AA-4FCCE63F69AF}"/>
              </a:ext>
            </a:extLst>
          </p:cNvPr>
          <p:cNvSpPr/>
          <p:nvPr/>
        </p:nvSpPr>
        <p:spPr>
          <a:xfrm>
            <a:off x="1389246" y="4751127"/>
            <a:ext cx="2058256" cy="1352039"/>
          </a:xfrm>
          <a:prstGeom prst="bracketPair">
            <a:avLst/>
          </a:prstGeom>
          <a:ln w="28575">
            <a:solidFill>
              <a:srgbClr val="E21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B074B622-FFA9-43B2-BC6D-2F0E3BF81AA6}"/>
              </a:ext>
            </a:extLst>
          </p:cNvPr>
          <p:cNvSpPr/>
          <p:nvPr/>
        </p:nvSpPr>
        <p:spPr>
          <a:xfrm>
            <a:off x="552807" y="2904870"/>
            <a:ext cx="22655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Sustainable consumption of medical sample and production patterns in order to develop the drug/treatment in a focused effective approach </a:t>
            </a:r>
          </a:p>
        </p:txBody>
      </p:sp>
      <p:sp>
        <p:nvSpPr>
          <p:cNvPr id="353" name="Double Bracket 352">
            <a:extLst>
              <a:ext uri="{FF2B5EF4-FFF2-40B4-BE49-F238E27FC236}">
                <a16:creationId xmlns:a16="http://schemas.microsoft.com/office/drawing/2014/main" id="{D6A6D210-04EE-488E-9046-F7188E223E9B}"/>
              </a:ext>
            </a:extLst>
          </p:cNvPr>
          <p:cNvSpPr/>
          <p:nvPr/>
        </p:nvSpPr>
        <p:spPr>
          <a:xfrm>
            <a:off x="505538" y="2921348"/>
            <a:ext cx="2295040" cy="1352039"/>
          </a:xfrm>
          <a:prstGeom prst="bracketPair">
            <a:avLst/>
          </a:prstGeom>
          <a:ln w="28575">
            <a:solidFill>
              <a:srgbClr val="D08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094" name="Picture 3093">
            <a:extLst>
              <a:ext uri="{FF2B5EF4-FFF2-40B4-BE49-F238E27FC236}">
                <a16:creationId xmlns:a16="http://schemas.microsoft.com/office/drawing/2014/main" id="{87790744-866E-449F-9217-4BFFD4BF9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527" y="3209185"/>
            <a:ext cx="753522" cy="731520"/>
          </a:xfrm>
          <a:prstGeom prst="rect">
            <a:avLst/>
          </a:prstGeom>
        </p:spPr>
      </p:pic>
      <p:sp>
        <p:nvSpPr>
          <p:cNvPr id="357" name="Double Bracket 356">
            <a:extLst>
              <a:ext uri="{FF2B5EF4-FFF2-40B4-BE49-F238E27FC236}">
                <a16:creationId xmlns:a16="http://schemas.microsoft.com/office/drawing/2014/main" id="{E27227E5-3634-4F8D-9E63-0B605763A702}"/>
              </a:ext>
            </a:extLst>
          </p:cNvPr>
          <p:cNvSpPr/>
          <p:nvPr/>
        </p:nvSpPr>
        <p:spPr>
          <a:xfrm>
            <a:off x="8477814" y="3813367"/>
            <a:ext cx="2192205" cy="1250645"/>
          </a:xfrm>
          <a:prstGeom prst="bracketPair">
            <a:avLst/>
          </a:prstGeom>
          <a:ln w="28575">
            <a:solidFill>
              <a:srgbClr val="8F1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6EE08-24F3-4BCD-AA9B-2D4389E44DC6}"/>
              </a:ext>
            </a:extLst>
          </p:cNvPr>
          <p:cNvSpPr/>
          <p:nvPr/>
        </p:nvSpPr>
        <p:spPr>
          <a:xfrm>
            <a:off x="7991253" y="6627612"/>
            <a:ext cx="3600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*https://sustainabledevelopment.un.org/?menu=1300</a:t>
            </a:r>
          </a:p>
        </p:txBody>
      </p:sp>
    </p:spTree>
    <p:extLst>
      <p:ext uri="{BB962C8B-B14F-4D97-AF65-F5344CB8AC3E}">
        <p14:creationId xmlns:p14="http://schemas.microsoft.com/office/powerpoint/2010/main" val="158043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9">
            <a:extLst>
              <a:ext uri="{FF2B5EF4-FFF2-40B4-BE49-F238E27FC236}">
                <a16:creationId xmlns:a16="http://schemas.microsoft.com/office/drawing/2014/main" id="{F14B5CE2-C31D-4B02-A09E-03DF11BB4D14}"/>
              </a:ext>
            </a:extLst>
          </p:cNvPr>
          <p:cNvSpPr txBox="1">
            <a:spLocks/>
          </p:cNvSpPr>
          <p:nvPr/>
        </p:nvSpPr>
        <p:spPr>
          <a:xfrm>
            <a:off x="838200" y="2223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</a:rPr>
              <a:t>Achievements &amp; Open Questions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30D50-5EE5-48CA-BB99-727CC29AEBAB}"/>
              </a:ext>
            </a:extLst>
          </p:cNvPr>
          <p:cNvGrpSpPr/>
          <p:nvPr/>
        </p:nvGrpSpPr>
        <p:grpSpPr>
          <a:xfrm>
            <a:off x="1734896" y="1633820"/>
            <a:ext cx="8722209" cy="3657600"/>
            <a:chOff x="1809975" y="1613646"/>
            <a:chExt cx="8722209" cy="36576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DC57CBC-8841-4DA5-98D1-5571EF072C8C}"/>
                </a:ext>
              </a:extLst>
            </p:cNvPr>
            <p:cNvSpPr/>
            <p:nvPr/>
          </p:nvSpPr>
          <p:spPr>
            <a:xfrm>
              <a:off x="1809975" y="2494429"/>
              <a:ext cx="4206240" cy="2776817"/>
            </a:xfrm>
            <a:prstGeom prst="roundRect">
              <a:avLst>
                <a:gd name="adj" fmla="val 2866"/>
              </a:avLst>
            </a:prstGeom>
            <a:solidFill>
              <a:schemeClr val="accent6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Single Point of Truth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End-To-End Traceability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Data Safety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Ease of Use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Harmonizing &amp; Streamlining Processes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Power to the Patients</a:t>
              </a:r>
            </a:p>
            <a:p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012D9F-2EDE-4E08-AAE9-B0B9E62285F1}"/>
                </a:ext>
              </a:extLst>
            </p:cNvPr>
            <p:cNvSpPr/>
            <p:nvPr/>
          </p:nvSpPr>
          <p:spPr>
            <a:xfrm>
              <a:off x="1809975" y="1613646"/>
              <a:ext cx="4206240" cy="796738"/>
            </a:xfrm>
            <a:prstGeom prst="roundRect">
              <a:avLst>
                <a:gd name="adj" fmla="val 7598"/>
              </a:avLst>
            </a:prstGeom>
            <a:solidFill>
              <a:schemeClr val="accent6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Achievements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805DEC-0DB3-48E8-9222-7A3CDEA739C5}"/>
                </a:ext>
              </a:extLst>
            </p:cNvPr>
            <p:cNvSpPr/>
            <p:nvPr/>
          </p:nvSpPr>
          <p:spPr>
            <a:xfrm>
              <a:off x="6325944" y="2494429"/>
              <a:ext cx="4206240" cy="2776817"/>
            </a:xfrm>
            <a:prstGeom prst="roundRect">
              <a:avLst>
                <a:gd name="adj" fmla="val 2866"/>
              </a:avLst>
            </a:prstGeom>
            <a:solidFill>
              <a:srgbClr val="8F1838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Need to Align Regulatory Authorities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Lack of Resource Availabilities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Talent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Cost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 err="1"/>
                <a:t>etc</a:t>
              </a:r>
              <a:r>
                <a:rPr lang="en-US" b="1" dirty="0"/>
                <a:t>…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High Initial Investment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Emerging Technology (hype vs fear)</a:t>
              </a:r>
            </a:p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64F18FE-26CF-4AB6-9FFC-0DF98970D309}"/>
                </a:ext>
              </a:extLst>
            </p:cNvPr>
            <p:cNvSpPr/>
            <p:nvPr/>
          </p:nvSpPr>
          <p:spPr>
            <a:xfrm>
              <a:off x="6325944" y="1613646"/>
              <a:ext cx="4206240" cy="796738"/>
            </a:xfrm>
            <a:prstGeom prst="roundRect">
              <a:avLst>
                <a:gd name="adj" fmla="val 7598"/>
              </a:avLst>
            </a:prstGeom>
            <a:solidFill>
              <a:srgbClr val="8F1838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Open Questions &amp;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3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9">
            <a:extLst>
              <a:ext uri="{FF2B5EF4-FFF2-40B4-BE49-F238E27FC236}">
                <a16:creationId xmlns:a16="http://schemas.microsoft.com/office/drawing/2014/main" id="{D37D6C34-5AD7-41F1-AFA1-2EC9A60079A9}"/>
              </a:ext>
            </a:extLst>
          </p:cNvPr>
          <p:cNvSpPr txBox="1">
            <a:spLocks/>
          </p:cNvSpPr>
          <p:nvPr/>
        </p:nvSpPr>
        <p:spPr>
          <a:xfrm>
            <a:off x="838200" y="2223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</a:rPr>
              <a:t>Software Demo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FD54C9F1-9E83-48A0-B13E-BBEF9EAD6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9699" y="1103536"/>
            <a:ext cx="6116185" cy="46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Widescreen</PresentationFormat>
  <Paragraphs>119</Paragraphs>
  <Slides>5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Gotham Medium Regular</vt:lpstr>
      <vt:lpstr>Office Theme</vt:lpstr>
      <vt:lpstr>BETH Hackathon: Bloodchain  Daniel Trutmann Felix Crazzolara Holmfridur Thorsteinsdottir Irina Lafois Matteo Guscetti Roland Schwan Yousef Gharaibeh </vt:lpstr>
      <vt:lpstr>Challenges &amp; Opportunities in Clinical Sample Management</vt:lpstr>
      <vt:lpstr>Solution: Benefit &amp; Sustainability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Matteo Guscetti</cp:lastModifiedBy>
  <cp:revision>86</cp:revision>
  <dcterms:created xsi:type="dcterms:W3CDTF">2018-02-07T14:29:00Z</dcterms:created>
  <dcterms:modified xsi:type="dcterms:W3CDTF">2019-02-14T21:26:24Z</dcterms:modified>
</cp:coreProperties>
</file>